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Lor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0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60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Lora-italic.fntdata"/><Relationship Id="rId10" Type="http://schemas.openxmlformats.org/officeDocument/2006/relationships/slide" Target="slides/slide5.xml"/><Relationship Id="rId32" Type="http://schemas.openxmlformats.org/officeDocument/2006/relationships/font" Target="fonts/L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or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981199827_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981199827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a1508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a1508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bdca191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bdca191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966e9303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966e9303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966e93037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966e9303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966e9303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966e9303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966e93037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966e9303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959bbdd1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959bbdd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6a5cf0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6a5cf0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8119982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8119982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275f46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275f46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763279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763279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5c3407b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95c3407b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66e9303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66e9303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98119982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98119982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WBwPThP8nfg" TargetMode="External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5" Type="http://schemas.openxmlformats.org/officeDocument/2006/relationships/image" Target="../media/image32.jpg"/><Relationship Id="rId6" Type="http://schemas.openxmlformats.org/officeDocument/2006/relationships/image" Target="../media/image28.jp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0bMsbmBghiYFgjvLGIvZ5PdNEOfkLChe/view" TargetMode="External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4572000" y="3261126"/>
            <a:ext cx="3470700" cy="506100"/>
          </a:xfrm>
          <a:prstGeom prst="rect">
            <a:avLst/>
          </a:prstGeom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Lora"/>
                <a:ea typeface="Lora"/>
                <a:cs typeface="Lora"/>
                <a:sym typeface="Lora"/>
              </a:rPr>
              <a:t>Iconik software development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 b="119668" l="70050" r="-26537" t="-115518"/>
          <a:stretch/>
        </p:blipFill>
        <p:spPr>
          <a:xfrm>
            <a:off x="4213405" y="152400"/>
            <a:ext cx="1431400" cy="13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50" y="954688"/>
            <a:ext cx="5749000" cy="205737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12600000" dist="857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9765">
            <a:off x="229900" y="152400"/>
            <a:ext cx="1850450" cy="1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13" y="1811213"/>
            <a:ext cx="1925700" cy="14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3090">
            <a:off x="3056638" y="15241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0189">
            <a:off x="307400" y="3321873"/>
            <a:ext cx="1695450" cy="169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77089">
            <a:off x="6861025" y="2933937"/>
            <a:ext cx="1906713" cy="190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47044">
            <a:off x="3019038" y="3253637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72965">
            <a:off x="6861025" y="313550"/>
            <a:ext cx="1695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00638">
            <a:off x="307400" y="1424725"/>
            <a:ext cx="1695450" cy="182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b" id="304" name="Google Shape;304;p27" title="output free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775" y="741600"/>
            <a:ext cx="5255000" cy="34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498375" y="4504100"/>
            <a:ext cx="6817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7FE"/>
                </a:solidFill>
                <a:latin typeface="Lato"/>
                <a:ea typeface="Lato"/>
                <a:cs typeface="Lato"/>
                <a:sym typeface="Lato"/>
              </a:rPr>
              <a:t>With thanks to 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 Freddie Mercury music ‘We will Rock You’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title"/>
          </p:nvPr>
        </p:nvSpPr>
        <p:spPr>
          <a:xfrm>
            <a:off x="347900" y="1892550"/>
            <a:ext cx="8118300" cy="19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Three-</a:t>
            </a:r>
            <a:r>
              <a:rPr lang="en-GB"/>
              <a:t>quarters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823850" y="1921350"/>
            <a:ext cx="6070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2x the risk</a:t>
            </a:r>
            <a:endParaRPr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823850" y="1921350"/>
            <a:ext cx="5579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5x the risk</a:t>
            </a:r>
            <a:endParaRPr/>
          </a:p>
        </p:txBody>
      </p:sp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/>
        </p:nvSpPr>
        <p:spPr>
          <a:xfrm>
            <a:off x="376100" y="477150"/>
            <a:ext cx="31491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the wireframe for our app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this is the dashboard</a:t>
            </a: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675" y="369451"/>
            <a:ext cx="4965525" cy="36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00" y="1697800"/>
            <a:ext cx="1613150" cy="31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0" y="0"/>
            <a:ext cx="4973700" cy="220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The app Storage on your mobile phone.</a:t>
            </a:r>
            <a:endParaRPr sz="3000"/>
          </a:p>
        </p:txBody>
      </p:sp>
      <p:grpSp>
        <p:nvGrpSpPr>
          <p:cNvPr id="335" name="Google Shape;335;p32"/>
          <p:cNvGrpSpPr/>
          <p:nvPr/>
        </p:nvGrpSpPr>
        <p:grpSpPr>
          <a:xfrm>
            <a:off x="4619621" y="54212"/>
            <a:ext cx="2749498" cy="1946478"/>
            <a:chOff x="3553042" y="1657806"/>
            <a:chExt cx="3461100" cy="2671532"/>
          </a:xfrm>
        </p:grpSpPr>
        <p:sp>
          <p:nvSpPr>
            <p:cNvPr id="336" name="Google Shape;336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2"/>
          <p:cNvSpPr/>
          <p:nvPr/>
        </p:nvSpPr>
        <p:spPr>
          <a:xfrm flipH="1">
            <a:off x="5063839" y="237443"/>
            <a:ext cx="2665200" cy="1391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7367762" y="987253"/>
            <a:ext cx="891317" cy="1215305"/>
            <a:chOff x="6505573" y="2745170"/>
            <a:chExt cx="1122000" cy="1668000"/>
          </a:xfrm>
        </p:grpSpPr>
        <p:sp>
          <p:nvSpPr>
            <p:cNvPr id="346" name="Google Shape;346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0" name="Google Shape;350;p32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7367479" y="1041875"/>
            <a:ext cx="891000" cy="1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/>
          <p:nvPr/>
        </p:nvSpPr>
        <p:spPr>
          <a:xfrm flipH="1">
            <a:off x="7509538" y="1138575"/>
            <a:ext cx="891000" cy="1064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32"/>
          <p:cNvGrpSpPr/>
          <p:nvPr/>
        </p:nvGrpSpPr>
        <p:grpSpPr>
          <a:xfrm>
            <a:off x="6916078" y="1570117"/>
            <a:ext cx="453046" cy="827132"/>
            <a:chOff x="9543736" y="4486132"/>
            <a:chExt cx="570300" cy="1135235"/>
          </a:xfrm>
        </p:grpSpPr>
        <p:sp>
          <p:nvSpPr>
            <p:cNvPr id="353" name="Google Shape;353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2"/>
          <p:cNvSpPr/>
          <p:nvPr/>
        </p:nvSpPr>
        <p:spPr>
          <a:xfrm flipH="1">
            <a:off x="6462490" y="1741955"/>
            <a:ext cx="453000" cy="692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2"/>
          <p:cNvGrpSpPr/>
          <p:nvPr/>
        </p:nvGrpSpPr>
        <p:grpSpPr>
          <a:xfrm>
            <a:off x="8065862" y="1703170"/>
            <a:ext cx="396326" cy="552457"/>
            <a:chOff x="7384375" y="3728000"/>
            <a:chExt cx="498900" cy="758244"/>
          </a:xfrm>
        </p:grpSpPr>
        <p:sp>
          <p:nvSpPr>
            <p:cNvPr id="359" name="Google Shape;359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2"/>
          <p:cNvGrpSpPr/>
          <p:nvPr/>
        </p:nvGrpSpPr>
        <p:grpSpPr>
          <a:xfrm>
            <a:off x="8065890" y="1797654"/>
            <a:ext cx="415977" cy="369309"/>
            <a:chOff x="7384385" y="3857442"/>
            <a:chExt cx="523637" cy="506874"/>
          </a:xfrm>
        </p:grpSpPr>
        <p:sp>
          <p:nvSpPr>
            <p:cNvPr id="364" name="Google Shape;364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6" name="Google Shape;366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8" name="Google Shape;368;p32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8088958" y="1820768"/>
            <a:ext cx="348000" cy="3189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9" name="Google Shape;369;p32"/>
          <p:cNvGrpSpPr/>
          <p:nvPr/>
        </p:nvGrpSpPr>
        <p:grpSpPr>
          <a:xfrm>
            <a:off x="8540970" y="1703170"/>
            <a:ext cx="379176" cy="552457"/>
            <a:chOff x="7982421" y="3727763"/>
            <a:chExt cx="477311" cy="758244"/>
          </a:xfrm>
        </p:grpSpPr>
        <p:sp>
          <p:nvSpPr>
            <p:cNvPr id="370" name="Google Shape;370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8" name="Google Shape;378;p32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8554710" y="1817592"/>
            <a:ext cx="329700" cy="3435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offset_comp_342327_edited.jpg" id="379" name="Google Shape;379;p32"/>
          <p:cNvPicPr preferRelativeResize="0"/>
          <p:nvPr/>
        </p:nvPicPr>
        <p:blipFill rotWithShape="1">
          <a:blip r:embed="rId6">
            <a:alphaModFix/>
          </a:blip>
          <a:srcRect b="9439" l="38930" r="9677" t="56777"/>
          <a:stretch/>
        </p:blipFill>
        <p:spPr>
          <a:xfrm>
            <a:off x="4703185" y="124955"/>
            <a:ext cx="2664300" cy="13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025" y="2673925"/>
            <a:ext cx="4217416" cy="1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0450" y="3067838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33"/>
          <p:cNvCxnSpPr/>
          <p:nvPr/>
        </p:nvCxnSpPr>
        <p:spPr>
          <a:xfrm>
            <a:off x="-933375" y="1608575"/>
            <a:ext cx="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3"/>
          <p:cNvSpPr txBox="1"/>
          <p:nvPr/>
        </p:nvSpPr>
        <p:spPr>
          <a:xfrm>
            <a:off x="1937875" y="2571750"/>
            <a:ext cx="64197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510925" y="4286250"/>
            <a:ext cx="8359800" cy="669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https://drive.google.com/file/d/1-KB6-MBiN3bryfAzJGTRXc_1sfc7qY1h/view?usp=sharing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6100"/>
            <a:ext cx="9144000" cy="42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72425" cy="3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 title="what i did it agai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5150" y="0"/>
            <a:ext cx="4733600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5" y="92050"/>
            <a:ext cx="866550" cy="2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148200" y="282475"/>
            <a:ext cx="88476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Dementia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2452400" y="1826125"/>
            <a:ext cx="33930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Great Grandmother died of Dementia,September 2018.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My Great grandmother listened to this music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538822" y="4214428"/>
            <a:ext cx="495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0" y="1506775"/>
            <a:ext cx="2229600" cy="30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350" y="3182525"/>
            <a:ext cx="3096451" cy="18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300" y="282475"/>
            <a:ext cx="2859500" cy="24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572000" y="882550"/>
            <a:ext cx="4476300" cy="35088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According to Age Uk </a:t>
            </a:r>
            <a:r>
              <a:rPr lang="en-GB" sz="4800"/>
              <a:t>850,000 </a:t>
            </a:r>
            <a:r>
              <a:rPr lang="en-GB"/>
              <a:t>people are affected with dementia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Estimated  </a:t>
            </a:r>
            <a:r>
              <a:rPr lang="en-GB" sz="4800"/>
              <a:t>1 Million </a:t>
            </a:r>
            <a:r>
              <a:rPr lang="en-GB"/>
              <a:t>people will be affected by the year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6000"/>
              <a:t>2021</a:t>
            </a:r>
            <a:endParaRPr sz="6000"/>
          </a:p>
        </p:txBody>
      </p:sp>
      <p:sp>
        <p:nvSpPr>
          <p:cNvPr id="260" name="Google Shape;260;p21"/>
          <p:cNvSpPr txBox="1"/>
          <p:nvPr/>
        </p:nvSpPr>
        <p:spPr>
          <a:xfrm>
            <a:off x="4616925" y="165300"/>
            <a:ext cx="4240800" cy="6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Dementia</a:t>
            </a:r>
            <a:endParaRPr sz="3600">
              <a:solidFill>
                <a:srgbClr val="E7E7E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9776" cy="15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3550"/>
            <a:ext cx="4369776" cy="35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0622">
            <a:off x="743061" y="575241"/>
            <a:ext cx="4081527" cy="2440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1190025" y="2975050"/>
            <a:ext cx="7219500" cy="2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2E21F3"/>
                </a:solidFill>
                <a:latin typeface="Lato"/>
                <a:ea typeface="Lato"/>
                <a:cs typeface="Lato"/>
                <a:sym typeface="Lato"/>
              </a:rPr>
              <a:t>Vibrations to the music</a:t>
            </a:r>
            <a:endParaRPr sz="7200">
              <a:solidFill>
                <a:srgbClr val="2E21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715">
            <a:off x="5084100" y="575488"/>
            <a:ext cx="3272202" cy="24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4300"/>
            <a:ext cx="9144000" cy="39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901975" y="321750"/>
            <a:ext cx="7422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rgbClr val="FFFFFF"/>
                </a:highlight>
              </a:rPr>
              <a:t>Professor Paul Robertson,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06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/>
        </p:nvSpPr>
        <p:spPr>
          <a:xfrm>
            <a:off x="4340100" y="0"/>
            <a:ext cx="48039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877300" y="240550"/>
            <a:ext cx="6983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 u="sng"/>
              <a:t>Emotions:</a:t>
            </a:r>
            <a:endParaRPr b="1" i="1" sz="1800" u="sng"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67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